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344" r:id="rId3"/>
    <p:sldId id="345" r:id="rId4"/>
    <p:sldId id="347" r:id="rId5"/>
    <p:sldId id="349" r:id="rId6"/>
    <p:sldId id="365" r:id="rId7"/>
    <p:sldId id="355" r:id="rId8"/>
    <p:sldId id="351" r:id="rId9"/>
    <p:sldId id="354" r:id="rId10"/>
    <p:sldId id="350" r:id="rId11"/>
    <p:sldId id="357" r:id="rId12"/>
    <p:sldId id="265" r:id="rId13"/>
    <p:sldId id="264" r:id="rId14"/>
    <p:sldId id="266" r:id="rId15"/>
    <p:sldId id="267" r:id="rId16"/>
    <p:sldId id="282" r:id="rId17"/>
    <p:sldId id="283" r:id="rId18"/>
    <p:sldId id="284" r:id="rId19"/>
    <p:sldId id="288" r:id="rId20"/>
    <p:sldId id="289" r:id="rId21"/>
    <p:sldId id="290" r:id="rId22"/>
    <p:sldId id="291" r:id="rId23"/>
    <p:sldId id="292" r:id="rId24"/>
    <p:sldId id="328" r:id="rId25"/>
    <p:sldId id="329" r:id="rId26"/>
    <p:sldId id="330" r:id="rId27"/>
    <p:sldId id="269" r:id="rId28"/>
    <p:sldId id="310" r:id="rId29"/>
    <p:sldId id="312" r:id="rId30"/>
    <p:sldId id="313" r:id="rId31"/>
    <p:sldId id="314" r:id="rId32"/>
    <p:sldId id="315" r:id="rId33"/>
    <p:sldId id="318" r:id="rId34"/>
    <p:sldId id="320" r:id="rId35"/>
    <p:sldId id="321" r:id="rId36"/>
    <p:sldId id="322" r:id="rId37"/>
    <p:sldId id="323" r:id="rId38"/>
    <p:sldId id="324" r:id="rId39"/>
    <p:sldId id="327" r:id="rId40"/>
    <p:sldId id="325" r:id="rId41"/>
    <p:sldId id="326" r:id="rId42"/>
    <p:sldId id="268" r:id="rId43"/>
    <p:sldId id="360" r:id="rId44"/>
    <p:sldId id="295" r:id="rId45"/>
    <p:sldId id="296" r:id="rId46"/>
    <p:sldId id="301" r:id="rId47"/>
    <p:sldId id="302" r:id="rId48"/>
    <p:sldId id="303" r:id="rId49"/>
    <p:sldId id="304" r:id="rId50"/>
    <p:sldId id="361" r:id="rId51"/>
    <p:sldId id="334" r:id="rId52"/>
    <p:sldId id="335" r:id="rId53"/>
    <p:sldId id="336" r:id="rId54"/>
    <p:sldId id="337" r:id="rId55"/>
    <p:sldId id="298" r:id="rId56"/>
    <p:sldId id="362" r:id="rId57"/>
    <p:sldId id="358" r:id="rId58"/>
    <p:sldId id="359" r:id="rId59"/>
    <p:sldId id="363" r:id="rId60"/>
    <p:sldId id="364" r:id="rId61"/>
    <p:sldId id="309" r:id="rId62"/>
    <p:sldId id="366" r:id="rId63"/>
    <p:sldId id="367" r:id="rId64"/>
    <p:sldId id="368" r:id="rId65"/>
    <p:sldId id="339" r:id="rId66"/>
    <p:sldId id="277" r:id="rId67"/>
    <p:sldId id="356" r:id="rId68"/>
    <p:sldId id="276" r:id="rId69"/>
    <p:sldId id="27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4" autoAdjust="0"/>
    <p:restoredTop sz="68681" autoAdjust="0"/>
  </p:normalViewPr>
  <p:slideViewPr>
    <p:cSldViewPr>
      <p:cViewPr>
        <p:scale>
          <a:sx n="139" d="100"/>
          <a:sy n="139" d="100"/>
        </p:scale>
        <p:origin x="-3616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ACE9C-9F7D-4331-A6B2-5712F13FD875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0_2" csCatId="mainScheme" phldr="1"/>
      <dgm:spPr/>
    </dgm:pt>
    <dgm:pt modelId="{1726E7C4-FBA8-47BD-88E1-23104F51832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JavaScript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F2857AD3-199E-4965-951D-7A4C432CF979}" type="parTrans" cxnId="{DAA6D805-7F5F-4D96-95CF-38AB3F2A1A79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F3926BB3-6231-4135-8E10-B3C32F16446B}" type="sibTrans" cxnId="{DAA6D805-7F5F-4D96-95CF-38AB3F2A1A79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B25588DC-DFED-462E-B787-1BDB38A69838}">
      <dgm:prSet phldrT="[Text]" custT="1"/>
      <dgm:spPr/>
      <dgm:t>
        <a:bodyPr/>
        <a:lstStyle/>
        <a:p>
          <a:r>
            <a:rPr lang="en-US" sz="2400" smtClean="0">
              <a:solidFill>
                <a:schemeClr val="bg1">
                  <a:lumMod val="95000"/>
                </a:schemeClr>
              </a:solidFill>
            </a:rPr>
            <a:t>jQuery, et al.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3315AB2D-AAE4-43CD-B2BF-10C4A43505F2}" type="parTrans" cxnId="{F469681E-2641-49C2-9B54-A7EAD9C8633E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26DE96E7-0434-405A-80A8-E60FA05C44ED}" type="sibTrans" cxnId="{F469681E-2641-49C2-9B54-A7EAD9C8633E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A22C20AD-A28C-49FD-B624-2196337548FC}">
      <dgm:prSet phldrT="[Text]" custT="1"/>
      <dgm:spPr/>
      <dgm:t>
        <a:bodyPr/>
        <a:lstStyle/>
        <a:p>
          <a:r>
            <a:rPr lang="en-US" sz="24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5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B68EC88F-58AB-4401-AB7E-162F9A39BBCE}" type="parTrans" cxnId="{5BE3A6A2-9A83-4F42-A898-A0B724D53468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EF7EA321-DDDF-47DB-9577-193C478F9875}" type="sibTrans" cxnId="{5BE3A6A2-9A83-4F42-A898-A0B724D53468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5E938030-EF75-4DE6-9C72-C1FB7013E58F}">
      <dgm:prSet phldrT="[Text]" custT="1"/>
      <dgm:spPr/>
      <dgm:t>
        <a:bodyPr/>
        <a:lstStyle/>
        <a:p>
          <a:r>
            <a:rPr lang="en-US" sz="2400" smtClean="0">
              <a:solidFill>
                <a:schemeClr val="bg1">
                  <a:lumMod val="95000"/>
                </a:schemeClr>
              </a:solidFill>
            </a:rPr>
            <a:t>CoffeeScript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F94C6828-83F2-4200-BBE7-A88E123FBBDE}" type="parTrans" cxnId="{8901FC89-0BD7-4D40-AA96-035A4FDF3B5D}">
      <dgm:prSet/>
      <dgm:spPr/>
      <dgm:t>
        <a:bodyPr/>
        <a:lstStyle/>
        <a:p>
          <a:endParaRPr lang="en-US" sz="4000"/>
        </a:p>
      </dgm:t>
    </dgm:pt>
    <dgm:pt modelId="{D73F70E0-2461-4D6A-BAAA-A219FF1247F9}" type="sibTrans" cxnId="{8901FC89-0BD7-4D40-AA96-035A4FDF3B5D}">
      <dgm:prSet/>
      <dgm:spPr/>
      <dgm:t>
        <a:bodyPr/>
        <a:lstStyle/>
        <a:p>
          <a:endParaRPr lang="en-US" sz="4000"/>
        </a:p>
      </dgm:t>
    </dgm:pt>
    <dgm:pt modelId="{4ED0DEF5-E3ED-4163-AE6B-522A6C3B21D5}">
      <dgm:prSet phldrT="[Text]" custT="1"/>
      <dgm:spPr/>
      <dgm:t>
        <a:bodyPr/>
        <a:lstStyle/>
        <a:p>
          <a:r>
            <a:rPr lang="en-US" sz="24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6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B17C2106-8401-48DE-BCCA-1B7F6A94FD0D}" type="parTrans" cxnId="{0A90C5D7-48A1-463C-807D-B320AE5DEADB}">
      <dgm:prSet/>
      <dgm:spPr/>
      <dgm:t>
        <a:bodyPr/>
        <a:lstStyle/>
        <a:p>
          <a:endParaRPr lang="en-US" sz="4000"/>
        </a:p>
      </dgm:t>
    </dgm:pt>
    <dgm:pt modelId="{22540CD7-F9F5-4BC6-801D-2E25CD4DBE0A}" type="sibTrans" cxnId="{0A90C5D7-48A1-463C-807D-B320AE5DEADB}">
      <dgm:prSet/>
      <dgm:spPr/>
      <dgm:t>
        <a:bodyPr/>
        <a:lstStyle/>
        <a:p>
          <a:endParaRPr lang="en-US" sz="4000"/>
        </a:p>
      </dgm:t>
    </dgm:pt>
    <dgm:pt modelId="{4437A980-F18C-4C76-A9D1-352E180CDE1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  </a:t>
          </a:r>
          <a:r>
            <a:rPr lang="en-US" sz="2400" dirty="0" err="1" smtClean="0">
              <a:solidFill>
                <a:schemeClr val="bg1">
                  <a:lumMod val="95000"/>
                </a:schemeClr>
              </a:solidFill>
            </a:rPr>
            <a:t>JS.Next</a:t>
          </a:r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</a:t>
          </a:r>
        </a:p>
        <a:p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(and beyond)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97CB179B-2ABD-45BC-BA4B-59B7A874C4B4}" type="parTrans" cxnId="{43AC272B-9378-429A-983F-F94E50113AF3}">
      <dgm:prSet/>
      <dgm:spPr/>
      <dgm:t>
        <a:bodyPr/>
        <a:lstStyle/>
        <a:p>
          <a:endParaRPr lang="en-US" sz="4000"/>
        </a:p>
      </dgm:t>
    </dgm:pt>
    <dgm:pt modelId="{88E3483C-0075-4CCE-9665-57DF786D9C11}" type="sibTrans" cxnId="{43AC272B-9378-429A-983F-F94E50113AF3}">
      <dgm:prSet/>
      <dgm:spPr/>
      <dgm:t>
        <a:bodyPr/>
        <a:lstStyle/>
        <a:p>
          <a:endParaRPr lang="en-US" sz="4000"/>
        </a:p>
      </dgm:t>
    </dgm:pt>
    <dgm:pt modelId="{6A981FCC-CB8B-4A0C-8A90-4E4C7E1704FE}" type="pres">
      <dgm:prSet presAssocID="{1E0ACE9C-9F7D-4331-A6B2-5712F13FD875}" presName="Name0" presStyleCnt="0">
        <dgm:presLayoutVars>
          <dgm:chMax val="7"/>
          <dgm:chPref val="5"/>
        </dgm:presLayoutVars>
      </dgm:prSet>
      <dgm:spPr/>
    </dgm:pt>
    <dgm:pt modelId="{BEEB19DF-0510-4D71-BC80-C10C0CC809C3}" type="pres">
      <dgm:prSet presAssocID="{1E0ACE9C-9F7D-4331-A6B2-5712F13FD875}" presName="arrowNode" presStyleLbl="node1" presStyleIdx="0" presStyleCnt="1" custLinFactNeighborX="515" custLinFactNeighborY="-3125"/>
      <dgm:spPr>
        <a:ln w="76200">
          <a:solidFill>
            <a:schemeClr val="accent1">
              <a:lumMod val="40000"/>
              <a:lumOff val="60000"/>
            </a:schemeClr>
          </a:solidFill>
        </a:ln>
      </dgm:spPr>
    </dgm:pt>
    <dgm:pt modelId="{2516331C-7256-41B5-90E3-9464BDD7E2E2}" type="pres">
      <dgm:prSet presAssocID="{1726E7C4-FBA8-47BD-88E1-23104F518326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89A28-7B0A-4BAD-840F-083874B152BA}" type="pres">
      <dgm:prSet presAssocID="{B25588DC-DFED-462E-B787-1BDB38A69838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77217-00FE-46FB-9502-833FDFAA83B1}" type="pres">
      <dgm:prSet presAssocID="{26DE96E7-0434-405A-80A8-E60FA05C44ED}" presName="dotNode2" presStyleCnt="0"/>
      <dgm:spPr/>
    </dgm:pt>
    <dgm:pt modelId="{7DD86073-4EF4-4129-AB5E-94CEF3F6FCAC}" type="pres">
      <dgm:prSet presAssocID="{26DE96E7-0434-405A-80A8-E60FA05C44ED}" presName="dotRepeatNode" presStyleLbl="fgShp" presStyleIdx="0" presStyleCnt="4"/>
      <dgm:spPr/>
      <dgm:t>
        <a:bodyPr/>
        <a:lstStyle/>
        <a:p>
          <a:endParaRPr lang="en-US"/>
        </a:p>
      </dgm:t>
    </dgm:pt>
    <dgm:pt modelId="{4E341DFC-EC2A-4D14-BB7B-18875A818B29}" type="pres">
      <dgm:prSet presAssocID="{A22C20AD-A28C-49FD-B624-2196337548FC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31B2A-085C-44FE-9A2B-D93776850091}" type="pres">
      <dgm:prSet presAssocID="{EF7EA321-DDDF-47DB-9577-193C478F9875}" presName="dotNode3" presStyleCnt="0"/>
      <dgm:spPr/>
    </dgm:pt>
    <dgm:pt modelId="{9EC7E95A-0436-4B3A-A0F7-7F7E2379F1C6}" type="pres">
      <dgm:prSet presAssocID="{EF7EA321-DDDF-47DB-9577-193C478F9875}" presName="dotRepeatNode" presStyleLbl="fgShp" presStyleIdx="1" presStyleCnt="4"/>
      <dgm:spPr/>
      <dgm:t>
        <a:bodyPr/>
        <a:lstStyle/>
        <a:p>
          <a:endParaRPr lang="en-US"/>
        </a:p>
      </dgm:t>
    </dgm:pt>
    <dgm:pt modelId="{5B042B25-DA33-46C2-8965-F60E55690D88}" type="pres">
      <dgm:prSet presAssocID="{5E938030-EF75-4DE6-9C72-C1FB7013E58F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3C347-6C45-4E20-B78A-FB3F99E86357}" type="pres">
      <dgm:prSet presAssocID="{D73F70E0-2461-4D6A-BAAA-A219FF1247F9}" presName="dotNode4" presStyleCnt="0"/>
      <dgm:spPr/>
    </dgm:pt>
    <dgm:pt modelId="{2CBDC0B0-0E1A-458B-8629-45FD204A5EC6}" type="pres">
      <dgm:prSet presAssocID="{D73F70E0-2461-4D6A-BAAA-A219FF1247F9}" presName="dotRepeatNode" presStyleLbl="fgShp" presStyleIdx="2" presStyleCnt="4"/>
      <dgm:spPr/>
      <dgm:t>
        <a:bodyPr/>
        <a:lstStyle/>
        <a:p>
          <a:endParaRPr lang="en-US"/>
        </a:p>
      </dgm:t>
    </dgm:pt>
    <dgm:pt modelId="{38CA6CFF-A3BD-4F80-88AB-E49C9286E2AF}" type="pres">
      <dgm:prSet presAssocID="{4ED0DEF5-E3ED-4163-AE6B-522A6C3B21D5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ACED0-6A47-48C2-AF02-9A0104F4F181}" type="pres">
      <dgm:prSet presAssocID="{22540CD7-F9F5-4BC6-801D-2E25CD4DBE0A}" presName="dotNode5" presStyleCnt="0"/>
      <dgm:spPr/>
    </dgm:pt>
    <dgm:pt modelId="{08A6BC55-4E04-4FD7-9B1A-8186E65971E2}" type="pres">
      <dgm:prSet presAssocID="{22540CD7-F9F5-4BC6-801D-2E25CD4DBE0A}" presName="dotRepeatNode" presStyleLbl="fgShp" presStyleIdx="3" presStyleCnt="4"/>
      <dgm:spPr/>
      <dgm:t>
        <a:bodyPr/>
        <a:lstStyle/>
        <a:p>
          <a:endParaRPr lang="en-US"/>
        </a:p>
      </dgm:t>
    </dgm:pt>
    <dgm:pt modelId="{A00FBE69-7C51-4459-BAD5-96E0773C3752}" type="pres">
      <dgm:prSet presAssocID="{4437A980-F18C-4C76-A9D1-352E180CDE1E}" presName="txNode6" presStyleLbl="revTx" presStyleIdx="5" presStyleCnt="6" custLinFactNeighborX="-9183" custLinFactNeighborY="22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01FC89-0BD7-4D40-AA96-035A4FDF3B5D}" srcId="{1E0ACE9C-9F7D-4331-A6B2-5712F13FD875}" destId="{5E938030-EF75-4DE6-9C72-C1FB7013E58F}" srcOrd="3" destOrd="0" parTransId="{F94C6828-83F2-4200-BBE7-A88E123FBBDE}" sibTransId="{D73F70E0-2461-4D6A-BAAA-A219FF1247F9}"/>
    <dgm:cxn modelId="{0BA2654C-B7F8-4B65-973A-EB4DD788112B}" type="presOf" srcId="{26DE96E7-0434-405A-80A8-E60FA05C44ED}" destId="{7DD86073-4EF4-4129-AB5E-94CEF3F6FCAC}" srcOrd="0" destOrd="0" presId="urn:microsoft.com/office/officeart/2009/3/layout/DescendingProcess"/>
    <dgm:cxn modelId="{5BE3A6A2-9A83-4F42-A898-A0B724D53468}" srcId="{1E0ACE9C-9F7D-4331-A6B2-5712F13FD875}" destId="{A22C20AD-A28C-49FD-B624-2196337548FC}" srcOrd="2" destOrd="0" parTransId="{B68EC88F-58AB-4401-AB7E-162F9A39BBCE}" sibTransId="{EF7EA321-DDDF-47DB-9577-193C478F9875}"/>
    <dgm:cxn modelId="{F469681E-2641-49C2-9B54-A7EAD9C8633E}" srcId="{1E0ACE9C-9F7D-4331-A6B2-5712F13FD875}" destId="{B25588DC-DFED-462E-B787-1BDB38A69838}" srcOrd="1" destOrd="0" parTransId="{3315AB2D-AAE4-43CD-B2BF-10C4A43505F2}" sibTransId="{26DE96E7-0434-405A-80A8-E60FA05C44ED}"/>
    <dgm:cxn modelId="{44BE71C3-3D12-4587-8463-8BA4F9F2EA95}" type="presOf" srcId="{5E938030-EF75-4DE6-9C72-C1FB7013E58F}" destId="{5B042B25-DA33-46C2-8965-F60E55690D88}" srcOrd="0" destOrd="0" presId="urn:microsoft.com/office/officeart/2009/3/layout/DescendingProcess"/>
    <dgm:cxn modelId="{0A90C5D7-48A1-463C-807D-B320AE5DEADB}" srcId="{1E0ACE9C-9F7D-4331-A6B2-5712F13FD875}" destId="{4ED0DEF5-E3ED-4163-AE6B-522A6C3B21D5}" srcOrd="4" destOrd="0" parTransId="{B17C2106-8401-48DE-BCCA-1B7F6A94FD0D}" sibTransId="{22540CD7-F9F5-4BC6-801D-2E25CD4DBE0A}"/>
    <dgm:cxn modelId="{10B4B127-4D16-40D6-B90F-C06CA3045694}" type="presOf" srcId="{22540CD7-F9F5-4BC6-801D-2E25CD4DBE0A}" destId="{08A6BC55-4E04-4FD7-9B1A-8186E65971E2}" srcOrd="0" destOrd="0" presId="urn:microsoft.com/office/officeart/2009/3/layout/DescendingProcess"/>
    <dgm:cxn modelId="{02007D9F-B9C1-4BD3-8127-F3FD6E76CE0F}" type="presOf" srcId="{4437A980-F18C-4C76-A9D1-352E180CDE1E}" destId="{A00FBE69-7C51-4459-BAD5-96E0773C3752}" srcOrd="0" destOrd="0" presId="urn:microsoft.com/office/officeart/2009/3/layout/DescendingProcess"/>
    <dgm:cxn modelId="{9A4179A5-8F9B-4BBF-A2D7-4B6E6591AFCF}" type="presOf" srcId="{A22C20AD-A28C-49FD-B624-2196337548FC}" destId="{4E341DFC-EC2A-4D14-BB7B-18875A818B29}" srcOrd="0" destOrd="0" presId="urn:microsoft.com/office/officeart/2009/3/layout/DescendingProcess"/>
    <dgm:cxn modelId="{69D08EE8-D817-447E-B6A6-D523580289C8}" type="presOf" srcId="{1E0ACE9C-9F7D-4331-A6B2-5712F13FD875}" destId="{6A981FCC-CB8B-4A0C-8A90-4E4C7E1704FE}" srcOrd="0" destOrd="0" presId="urn:microsoft.com/office/officeart/2009/3/layout/DescendingProcess"/>
    <dgm:cxn modelId="{DCD98F00-41EB-4F98-8207-D2C8E08B3EB2}" type="presOf" srcId="{EF7EA321-DDDF-47DB-9577-193C478F9875}" destId="{9EC7E95A-0436-4B3A-A0F7-7F7E2379F1C6}" srcOrd="0" destOrd="0" presId="urn:microsoft.com/office/officeart/2009/3/layout/DescendingProcess"/>
    <dgm:cxn modelId="{40044089-FC39-4DAB-A986-1D4BFA9B904E}" type="presOf" srcId="{4ED0DEF5-E3ED-4163-AE6B-522A6C3B21D5}" destId="{38CA6CFF-A3BD-4F80-88AB-E49C9286E2AF}" srcOrd="0" destOrd="0" presId="urn:microsoft.com/office/officeart/2009/3/layout/DescendingProcess"/>
    <dgm:cxn modelId="{43AC272B-9378-429A-983F-F94E50113AF3}" srcId="{1E0ACE9C-9F7D-4331-A6B2-5712F13FD875}" destId="{4437A980-F18C-4C76-A9D1-352E180CDE1E}" srcOrd="5" destOrd="0" parTransId="{97CB179B-2ABD-45BC-BA4B-59B7A874C4B4}" sibTransId="{88E3483C-0075-4CCE-9665-57DF786D9C11}"/>
    <dgm:cxn modelId="{BBC69659-238B-40C4-A640-4C8D2C50DC15}" type="presOf" srcId="{B25588DC-DFED-462E-B787-1BDB38A69838}" destId="{9F789A28-7B0A-4BAD-840F-083874B152BA}" srcOrd="0" destOrd="0" presId="urn:microsoft.com/office/officeart/2009/3/layout/DescendingProcess"/>
    <dgm:cxn modelId="{A19640A8-D048-4544-9235-A67D0073A6CE}" type="presOf" srcId="{D73F70E0-2461-4D6A-BAAA-A219FF1247F9}" destId="{2CBDC0B0-0E1A-458B-8629-45FD204A5EC6}" srcOrd="0" destOrd="0" presId="urn:microsoft.com/office/officeart/2009/3/layout/DescendingProcess"/>
    <dgm:cxn modelId="{DAA6D805-7F5F-4D96-95CF-38AB3F2A1A79}" srcId="{1E0ACE9C-9F7D-4331-A6B2-5712F13FD875}" destId="{1726E7C4-FBA8-47BD-88E1-23104F518326}" srcOrd="0" destOrd="0" parTransId="{F2857AD3-199E-4965-951D-7A4C432CF979}" sibTransId="{F3926BB3-6231-4135-8E10-B3C32F16446B}"/>
    <dgm:cxn modelId="{25C8AFBD-070D-4B91-8A6D-21DEE2F45F70}" type="presOf" srcId="{1726E7C4-FBA8-47BD-88E1-23104F518326}" destId="{2516331C-7256-41B5-90E3-9464BDD7E2E2}" srcOrd="0" destOrd="0" presId="urn:microsoft.com/office/officeart/2009/3/layout/DescendingProcess"/>
    <dgm:cxn modelId="{D3F9A3DE-40DD-4CE7-BD25-E464E533DE2C}" type="presParOf" srcId="{6A981FCC-CB8B-4A0C-8A90-4E4C7E1704FE}" destId="{BEEB19DF-0510-4D71-BC80-C10C0CC809C3}" srcOrd="0" destOrd="0" presId="urn:microsoft.com/office/officeart/2009/3/layout/DescendingProcess"/>
    <dgm:cxn modelId="{FEE5CA68-6C4F-4F64-989D-754DB138B993}" type="presParOf" srcId="{6A981FCC-CB8B-4A0C-8A90-4E4C7E1704FE}" destId="{2516331C-7256-41B5-90E3-9464BDD7E2E2}" srcOrd="1" destOrd="0" presId="urn:microsoft.com/office/officeart/2009/3/layout/DescendingProcess"/>
    <dgm:cxn modelId="{4E52EA6E-C755-4279-866E-BCE828B88F8C}" type="presParOf" srcId="{6A981FCC-CB8B-4A0C-8A90-4E4C7E1704FE}" destId="{9F789A28-7B0A-4BAD-840F-083874B152BA}" srcOrd="2" destOrd="0" presId="urn:microsoft.com/office/officeart/2009/3/layout/DescendingProcess"/>
    <dgm:cxn modelId="{FA4467A1-C9D0-4BE8-B195-73CEFCE3EFA8}" type="presParOf" srcId="{6A981FCC-CB8B-4A0C-8A90-4E4C7E1704FE}" destId="{4DC77217-00FE-46FB-9502-833FDFAA83B1}" srcOrd="3" destOrd="0" presId="urn:microsoft.com/office/officeart/2009/3/layout/DescendingProcess"/>
    <dgm:cxn modelId="{B8476045-8913-44EC-9D44-48936E405316}" type="presParOf" srcId="{4DC77217-00FE-46FB-9502-833FDFAA83B1}" destId="{7DD86073-4EF4-4129-AB5E-94CEF3F6FCAC}" srcOrd="0" destOrd="0" presId="urn:microsoft.com/office/officeart/2009/3/layout/DescendingProcess"/>
    <dgm:cxn modelId="{639A1C9F-98ED-495C-BE13-F1E18560FA93}" type="presParOf" srcId="{6A981FCC-CB8B-4A0C-8A90-4E4C7E1704FE}" destId="{4E341DFC-EC2A-4D14-BB7B-18875A818B29}" srcOrd="4" destOrd="0" presId="urn:microsoft.com/office/officeart/2009/3/layout/DescendingProcess"/>
    <dgm:cxn modelId="{DC2573FC-3588-49CD-9D33-506DBEEB884B}" type="presParOf" srcId="{6A981FCC-CB8B-4A0C-8A90-4E4C7E1704FE}" destId="{DD931B2A-085C-44FE-9A2B-D93776850091}" srcOrd="5" destOrd="0" presId="urn:microsoft.com/office/officeart/2009/3/layout/DescendingProcess"/>
    <dgm:cxn modelId="{E6D999BD-96AC-41D9-919B-5E9420E27612}" type="presParOf" srcId="{DD931B2A-085C-44FE-9A2B-D93776850091}" destId="{9EC7E95A-0436-4B3A-A0F7-7F7E2379F1C6}" srcOrd="0" destOrd="0" presId="urn:microsoft.com/office/officeart/2009/3/layout/DescendingProcess"/>
    <dgm:cxn modelId="{F2721E45-059A-4185-A6A0-C7F1A049B7C9}" type="presParOf" srcId="{6A981FCC-CB8B-4A0C-8A90-4E4C7E1704FE}" destId="{5B042B25-DA33-46C2-8965-F60E55690D88}" srcOrd="6" destOrd="0" presId="urn:microsoft.com/office/officeart/2009/3/layout/DescendingProcess"/>
    <dgm:cxn modelId="{33431C7E-E2DE-4B18-8AE1-15596E2F4490}" type="presParOf" srcId="{6A981FCC-CB8B-4A0C-8A90-4E4C7E1704FE}" destId="{2C53C347-6C45-4E20-B78A-FB3F99E86357}" srcOrd="7" destOrd="0" presId="urn:microsoft.com/office/officeart/2009/3/layout/DescendingProcess"/>
    <dgm:cxn modelId="{F20CACB3-3A1A-439C-8744-E6C875E2EE79}" type="presParOf" srcId="{2C53C347-6C45-4E20-B78A-FB3F99E86357}" destId="{2CBDC0B0-0E1A-458B-8629-45FD204A5EC6}" srcOrd="0" destOrd="0" presId="urn:microsoft.com/office/officeart/2009/3/layout/DescendingProcess"/>
    <dgm:cxn modelId="{726CFC3C-2571-46D2-93D1-A1CC4115BFFE}" type="presParOf" srcId="{6A981FCC-CB8B-4A0C-8A90-4E4C7E1704FE}" destId="{38CA6CFF-A3BD-4F80-88AB-E49C9286E2AF}" srcOrd="8" destOrd="0" presId="urn:microsoft.com/office/officeart/2009/3/layout/DescendingProcess"/>
    <dgm:cxn modelId="{9D00EDA5-E34C-42DB-8609-7D203C6EEC93}" type="presParOf" srcId="{6A981FCC-CB8B-4A0C-8A90-4E4C7E1704FE}" destId="{52AACED0-6A47-48C2-AF02-9A0104F4F181}" srcOrd="9" destOrd="0" presId="urn:microsoft.com/office/officeart/2009/3/layout/DescendingProcess"/>
    <dgm:cxn modelId="{47E711F9-15A1-4762-B2A7-6C8EFF5A906F}" type="presParOf" srcId="{52AACED0-6A47-48C2-AF02-9A0104F4F181}" destId="{08A6BC55-4E04-4FD7-9B1A-8186E65971E2}" srcOrd="0" destOrd="0" presId="urn:microsoft.com/office/officeart/2009/3/layout/DescendingProcess"/>
    <dgm:cxn modelId="{BE3B71DB-9D06-4131-B681-789BD757CAC2}" type="presParOf" srcId="{6A981FCC-CB8B-4A0C-8A90-4E4C7E1704FE}" destId="{A00FBE69-7C51-4459-BAD5-96E0773C3752}" srcOrd="10" destOrd="0" presId="urn:microsoft.com/office/officeart/2009/3/layout/Descending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B19DF-0510-4D71-BC80-C10C0CC809C3}">
      <dsp:nvSpPr>
        <dsp:cNvPr id="0" name=""/>
        <dsp:cNvSpPr/>
      </dsp:nvSpPr>
      <dsp:spPr>
        <a:xfrm rot="4396374">
          <a:off x="1735502" y="970444"/>
          <a:ext cx="4209942" cy="2935910"/>
        </a:xfrm>
        <a:prstGeom prst="swooshArrow">
          <a:avLst>
            <a:gd name="adj1" fmla="val 16310"/>
            <a:gd name="adj2" fmla="val 313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86073-4EF4-4129-AB5E-94CEF3F6FCAC}">
      <dsp:nvSpPr>
        <dsp:cNvPr id="0" name=""/>
        <dsp:cNvSpPr/>
      </dsp:nvSpPr>
      <dsp:spPr>
        <a:xfrm>
          <a:off x="3149681" y="1260165"/>
          <a:ext cx="106314" cy="106314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7E95A-0436-4B3A-A0F7-7F7E2379F1C6}">
      <dsp:nvSpPr>
        <dsp:cNvPr id="0" name=""/>
        <dsp:cNvSpPr/>
      </dsp:nvSpPr>
      <dsp:spPr>
        <a:xfrm>
          <a:off x="3749966" y="1721022"/>
          <a:ext cx="106314" cy="106314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DC0B0-0E1A-458B-8629-45FD204A5EC6}">
      <dsp:nvSpPr>
        <dsp:cNvPr id="0" name=""/>
        <dsp:cNvSpPr/>
      </dsp:nvSpPr>
      <dsp:spPr>
        <a:xfrm>
          <a:off x="4289633" y="2260396"/>
          <a:ext cx="106314" cy="106314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6331C-7256-41B5-90E3-9464BDD7E2E2}">
      <dsp:nvSpPr>
        <dsp:cNvPr id="0" name=""/>
        <dsp:cNvSpPr/>
      </dsp:nvSpPr>
      <dsp:spPr>
        <a:xfrm>
          <a:off x="1432559" y="0"/>
          <a:ext cx="1984857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JavaScript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432559" y="0"/>
        <a:ext cx="1984857" cy="780288"/>
      </dsp:txXfrm>
    </dsp:sp>
    <dsp:sp modelId="{9F789A28-7B0A-4BAD-840F-083874B152BA}">
      <dsp:nvSpPr>
        <dsp:cNvPr id="0" name=""/>
        <dsp:cNvSpPr/>
      </dsp:nvSpPr>
      <dsp:spPr>
        <a:xfrm>
          <a:off x="3846576" y="923178"/>
          <a:ext cx="2950464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>
                  <a:lumMod val="95000"/>
                </a:schemeClr>
              </a:solidFill>
            </a:rPr>
            <a:t>jQuery, et al.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846576" y="923178"/>
        <a:ext cx="2950464" cy="780288"/>
      </dsp:txXfrm>
    </dsp:sp>
    <dsp:sp modelId="{4E341DFC-EC2A-4D14-BB7B-18875A818B29}">
      <dsp:nvSpPr>
        <dsp:cNvPr id="0" name=""/>
        <dsp:cNvSpPr/>
      </dsp:nvSpPr>
      <dsp:spPr>
        <a:xfrm>
          <a:off x="1432559" y="1384035"/>
          <a:ext cx="1984857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5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432559" y="1384035"/>
        <a:ext cx="1984857" cy="780288"/>
      </dsp:txXfrm>
    </dsp:sp>
    <dsp:sp modelId="{08A6BC55-4E04-4FD7-9B1A-8186E65971E2}">
      <dsp:nvSpPr>
        <dsp:cNvPr id="0" name=""/>
        <dsp:cNvSpPr/>
      </dsp:nvSpPr>
      <dsp:spPr>
        <a:xfrm>
          <a:off x="4680167" y="2853903"/>
          <a:ext cx="106314" cy="106314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42B25-DA33-46C2-8965-F60E55690D88}">
      <dsp:nvSpPr>
        <dsp:cNvPr id="0" name=""/>
        <dsp:cNvSpPr/>
      </dsp:nvSpPr>
      <dsp:spPr>
        <a:xfrm>
          <a:off x="4812182" y="1923409"/>
          <a:ext cx="1984857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>
                  <a:lumMod val="95000"/>
                </a:schemeClr>
              </a:solidFill>
            </a:rPr>
            <a:t>CoffeeScript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812182" y="1923409"/>
        <a:ext cx="1984857" cy="780288"/>
      </dsp:txXfrm>
    </dsp:sp>
    <dsp:sp modelId="{38CA6CFF-A3BD-4F80-88AB-E49C9286E2AF}">
      <dsp:nvSpPr>
        <dsp:cNvPr id="0" name=""/>
        <dsp:cNvSpPr/>
      </dsp:nvSpPr>
      <dsp:spPr>
        <a:xfrm>
          <a:off x="1432559" y="2516916"/>
          <a:ext cx="2950464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6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432559" y="2516916"/>
        <a:ext cx="2950464" cy="780288"/>
      </dsp:txXfrm>
    </dsp:sp>
    <dsp:sp modelId="{A00FBE69-7C51-4459-BAD5-96E0773C3752}">
      <dsp:nvSpPr>
        <dsp:cNvPr id="0" name=""/>
        <dsp:cNvSpPr/>
      </dsp:nvSpPr>
      <dsp:spPr>
        <a:xfrm>
          <a:off x="3868489" y="4096512"/>
          <a:ext cx="2682240" cy="78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  </a:t>
          </a:r>
          <a:r>
            <a:rPr lang="en-US" sz="2400" kern="1200" dirty="0" err="1" smtClean="0">
              <a:solidFill>
                <a:schemeClr val="bg1">
                  <a:lumMod val="95000"/>
                </a:schemeClr>
              </a:solidFill>
            </a:rPr>
            <a:t>JS.Next</a:t>
          </a: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(and beyond)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868489" y="4096512"/>
        <a:ext cx="2682240" cy="7802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72450-FCB2-1744-9D71-3D746DE791B1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4ADB8-89EB-464D-829D-FBD7EA7A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D0C5-03B9-40C9-BA0D-5C632AC2F1D2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B9BD5-67C3-409B-B1F1-CF66E2F5B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31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7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7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59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76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1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5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33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5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3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1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47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36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1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82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32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1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2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99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33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1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3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7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5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87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77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1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6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39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81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11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12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12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69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93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41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6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3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1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8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5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DistrictThin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94616D47-95A7-944C-AB38-7D828BA7B27D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753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93877DD4-96FE-5344-9E37-00D1656D6C5D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035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68440371-3DE6-B14B-9DA9-715E64E2B083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708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2B317AE5-A1B7-0641-B3E6-AC0AD03227E2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491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7FD9990A-14AE-2445-979C-FA5A330CED02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05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EA655EA3-82DF-6941-99D6-CD02DE81D722}" type="datetime1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821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EE8E9F11-B2CE-564F-B3A5-92E3D33F5BC6}" type="datetime1">
              <a:rPr lang="en-US" smtClean="0"/>
              <a:t>11/12/12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9205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976670F9-894F-1E48-8A30-6C7D091446F7}" type="datetime1">
              <a:rPr lang="en-US" smtClean="0"/>
              <a:t>11/12/12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215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3C90-7AC5-B74B-8893-EC23BBA815EB}" type="datetime1">
              <a:rPr lang="en-US" smtClean="0"/>
              <a:t>11/12/12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27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fld id="{A3369F8C-7E91-7C40-8E53-311A59C95E0F}" type="datetime1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DistrictThin" pitchFamily="2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930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EFF9-650F-8F47-8829-D674EEEBBF8D}" type="datetime1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04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89F94-34FE-F94A-A79A-616A656D6CE6}" type="datetime1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DistrictThin"/>
                <a:cs typeface="DistrictThin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Urban Sketch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latin typeface="DistrictThin" pitchFamily="2" charset="0"/>
                <a:cs typeface="Gautami" pitchFamily="34" charset="0"/>
              </a:rPr>
              <a:t>CoffeeScript, Linguistics and Cockney Rhyming Slang</a:t>
            </a:r>
            <a:endParaRPr lang="en-US" sz="5400" dirty="0">
              <a:latin typeface="DistrictThin" pitchFamily="2" charset="0"/>
              <a:cs typeface="Gautam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743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Brandon Satrom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@BrandonSatrom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DistrictThin" pitchFamily="2" charset="0"/>
              </a:rPr>
              <a:t>UserInExperience.com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District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6942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#1 - Use </a:t>
            </a:r>
            <a:r>
              <a:rPr lang="en-US" sz="3600" dirty="0"/>
              <a:t>a </a:t>
            </a:r>
            <a:r>
              <a:rPr lang="en-US" sz="3600" dirty="0" smtClean="0"/>
              <a:t>preprocessor </a:t>
            </a:r>
            <a:r>
              <a:rPr lang="en-US" sz="3600" i="1" dirty="0"/>
              <a:t>before</a:t>
            </a:r>
            <a:r>
              <a:rPr lang="en-US" sz="3600" dirty="0"/>
              <a:t> forming an opinion about it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"The challenge with new programming tools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that,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unlike conventional tools, we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don't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know what they're good for without a lot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experimentation.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iamnoah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gist.github.com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3200682)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0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#2 – If a Preprocessor Helps you Do your Job Better, Use it.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 and if not, don</a:t>
            </a:r>
            <a:r>
              <a:rPr lang="fr-FR" dirty="0" smtClean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270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858470"/>
            <a:ext cx="3369655" cy="3369655"/>
          </a:xfrm>
        </p:spPr>
      </p:pic>
      <p:sp>
        <p:nvSpPr>
          <p:cNvPr id="8" name="TextBox 7"/>
          <p:cNvSpPr txBox="1"/>
          <p:nvPr/>
        </p:nvSpPr>
        <p:spPr>
          <a:xfrm>
            <a:off x="3657600" y="2881579"/>
            <a:ext cx="17526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strictThin" pitchFamily="2" charset="0"/>
              </a:rPr>
              <a:t>VS.</a:t>
            </a:r>
            <a:endParaRPr 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strictThin" pitchFamily="2" charset="0"/>
            </a:endParaRPr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64493"/>
            <a:ext cx="3437489" cy="375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8329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JavaScript Dialectic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34" y="1752600"/>
            <a:ext cx="7044266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14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 </a:t>
            </a:r>
            <a:r>
              <a:rPr lang="en-US" dirty="0" err="1" smtClean="0"/>
              <a:t>JavaScriptster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Oval Callout 4"/>
          <p:cNvSpPr/>
          <p:nvPr/>
        </p:nvSpPr>
        <p:spPr>
          <a:xfrm>
            <a:off x="152400" y="1164771"/>
            <a:ext cx="4152900" cy="2286000"/>
          </a:xfrm>
          <a:prstGeom prst="wedgeEllipseCallout">
            <a:avLst>
              <a:gd name="adj1" fmla="val 36572"/>
              <a:gd name="adj2" fmla="val 109643"/>
            </a:avLst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DistrictThin" pitchFamily="2" charset="0"/>
              </a:rPr>
              <a:t>I loved JavaScript before it was cool</a:t>
            </a:r>
            <a:endParaRPr lang="en-US" sz="2800" b="1" dirty="0">
              <a:latin typeface="DistrictThin" pitchFamily="2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38100" y="5791200"/>
            <a:ext cx="6172200" cy="914400"/>
          </a:xfrm>
          <a:prstGeom prst="cloudCallout">
            <a:avLst>
              <a:gd name="adj1" fmla="val 11090"/>
              <a:gd name="adj2" fmla="val -10773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DistrictThin" pitchFamily="2" charset="0"/>
              </a:rPr>
              <a:t>Of course, I also hated it back when everyone else did too…</a:t>
            </a:r>
            <a:endParaRPr lang="en-US" dirty="0">
              <a:latin typeface="DistrictThin" pitchFamily="2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2126">
            <a:off x="5029200" y="3276600"/>
            <a:ext cx="918340" cy="9183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8252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What?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is CoffeeScript?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5564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“It’s Just JavaScript”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“</a:t>
            </a:r>
            <a:r>
              <a:rPr lang="en-US" dirty="0" err="1" smtClean="0"/>
              <a:t>Unfancy</a:t>
            </a:r>
            <a:r>
              <a:rPr lang="en-US" dirty="0" smtClean="0"/>
              <a:t> JavaScript”</a:t>
            </a:r>
          </a:p>
        </p:txBody>
      </p:sp>
    </p:spTree>
    <p:extLst>
      <p:ext uri="{BB962C8B-B14F-4D97-AF65-F5344CB8AC3E}">
        <p14:creationId xmlns:p14="http://schemas.microsoft.com/office/powerpoint/2010/main" val="42930305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“A little language”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604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A Dialect, Less A Language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Color === </a:t>
            </a:r>
            <a:r>
              <a:rPr lang="en-US" sz="3600" dirty="0" err="1" smtClean="0"/>
              <a:t>Colour</a:t>
            </a:r>
            <a:endParaRPr lang="en-US" sz="3600" dirty="0" smtClean="0"/>
          </a:p>
          <a:p>
            <a:r>
              <a:rPr lang="en-US" sz="3600" dirty="0"/>
              <a:t>f</a:t>
            </a:r>
            <a:r>
              <a:rPr lang="en-US" sz="3600" dirty="0" smtClean="0"/>
              <a:t>unction(foo) {} === (foo) -&gt;</a:t>
            </a:r>
          </a:p>
        </p:txBody>
      </p:sp>
    </p:spTree>
    <p:extLst>
      <p:ext uri="{BB962C8B-B14F-4D97-AF65-F5344CB8AC3E}">
        <p14:creationId xmlns:p14="http://schemas.microsoft.com/office/powerpoint/2010/main" val="57292083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 Linguistics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Dave has two children. His youngest is in </a:t>
            </a:r>
            <a:r>
              <a:rPr lang="en-US" dirty="0" smtClean="0">
                <a:solidFill>
                  <a:srgbClr val="00B050"/>
                </a:solidFill>
              </a:rPr>
              <a:t>Reception</a:t>
            </a:r>
            <a:r>
              <a:rPr lang="en-US" dirty="0" smtClean="0"/>
              <a:t>, and his </a:t>
            </a:r>
            <a:r>
              <a:rPr lang="en-US" dirty="0" err="1" smtClean="0">
                <a:solidFill>
                  <a:srgbClr val="00B050"/>
                </a:solidFill>
              </a:rPr>
              <a:t>favourite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colour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is green. His oldest is </a:t>
            </a:r>
            <a:r>
              <a:rPr lang="en-US" dirty="0" smtClean="0">
                <a:solidFill>
                  <a:srgbClr val="00B050"/>
                </a:solidFill>
              </a:rPr>
              <a:t>Year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4</a:t>
            </a:r>
            <a:r>
              <a:rPr lang="en-US" dirty="0" smtClean="0"/>
              <a:t>, and loves to ride the </a:t>
            </a:r>
            <a:r>
              <a:rPr lang="en-US" dirty="0" smtClean="0">
                <a:solidFill>
                  <a:srgbClr val="00B050"/>
                </a:solidFill>
              </a:rPr>
              <a:t>lift</a:t>
            </a:r>
            <a:r>
              <a:rPr lang="en-US" dirty="0" smtClean="0"/>
              <a:t> outside his </a:t>
            </a:r>
            <a:r>
              <a:rPr lang="en-US" dirty="0" smtClean="0">
                <a:solidFill>
                  <a:srgbClr val="00B050"/>
                </a:solidFill>
              </a:rPr>
              <a:t>flat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Dave has two children. His youngest is in </a:t>
            </a:r>
            <a:r>
              <a:rPr lang="en-US" dirty="0" smtClean="0">
                <a:solidFill>
                  <a:srgbClr val="00B050"/>
                </a:solidFill>
              </a:rPr>
              <a:t>Pre-K</a:t>
            </a:r>
            <a:r>
              <a:rPr lang="en-US" dirty="0" smtClean="0"/>
              <a:t>, and his </a:t>
            </a:r>
            <a:r>
              <a:rPr lang="en-US" dirty="0" smtClean="0">
                <a:solidFill>
                  <a:srgbClr val="00B050"/>
                </a:solidFill>
              </a:rPr>
              <a:t>favorite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color</a:t>
            </a:r>
            <a:r>
              <a:rPr lang="en-US" dirty="0" smtClean="0"/>
              <a:t> is green. His oldest is in </a:t>
            </a:r>
            <a:r>
              <a:rPr lang="en-US" dirty="0" smtClean="0">
                <a:solidFill>
                  <a:srgbClr val="00B050"/>
                </a:solidFill>
              </a:rPr>
              <a:t>3</a:t>
            </a:r>
            <a:r>
              <a:rPr lang="en-US" baseline="30000" dirty="0" smtClean="0">
                <a:solidFill>
                  <a:srgbClr val="00B050"/>
                </a:solidFill>
              </a:rPr>
              <a:t>rd</a:t>
            </a:r>
            <a:r>
              <a:rPr lang="en-US" dirty="0" smtClean="0">
                <a:solidFill>
                  <a:srgbClr val="00B050"/>
                </a:solidFill>
              </a:rPr>
              <a:t> Grade</a:t>
            </a:r>
            <a:r>
              <a:rPr lang="en-US" dirty="0" smtClean="0"/>
              <a:t>, and he loves to ride the </a:t>
            </a:r>
            <a:r>
              <a:rPr lang="en-US" dirty="0" smtClean="0">
                <a:solidFill>
                  <a:srgbClr val="00B050"/>
                </a:solidFill>
              </a:rPr>
              <a:t>elevator</a:t>
            </a:r>
            <a:r>
              <a:rPr lang="en-US" dirty="0" smtClean="0"/>
              <a:t> outside his </a:t>
            </a:r>
            <a:r>
              <a:rPr lang="en-US" dirty="0" smtClean="0">
                <a:solidFill>
                  <a:srgbClr val="00B050"/>
                </a:solidFill>
              </a:rPr>
              <a:t>apartment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2722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 smtClean="0">
                <a:solidFill>
                  <a:schemeClr val="bg1"/>
                </a:solidFill>
              </a:rPr>
              <a:t>Me, in Three Slides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Husband and Father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Program Manager for Kendo UI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Austin, TX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609639" y="4572000"/>
            <a:ext cx="4229561" cy="167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400" dirty="0" smtClean="0">
              <a:solidFill>
                <a:schemeClr val="bg1"/>
              </a:solidFill>
              <a:latin typeface="Gill Sans MT" pitchFamily="34" charset="0"/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  <a:latin typeface="Gill Sans MT" pitchFamily="34" charset="0"/>
              </a:rPr>
              <a:t>www.userinexperience.com</a:t>
            </a:r>
            <a:endParaRPr lang="en-US" sz="2400" dirty="0" smtClean="0">
              <a:solidFill>
                <a:schemeClr val="bg1"/>
              </a:solidFill>
              <a:latin typeface="Gill Sans MT" pitchFamily="34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Gill Sans MT" pitchFamily="34" charset="0"/>
              </a:rPr>
              <a:t>@BrandonSatrom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Gill Sans MT" pitchFamily="34" charset="0"/>
              </a:rPr>
              <a:t>github.com/</a:t>
            </a:r>
            <a:r>
              <a:rPr lang="en-US" sz="2400" dirty="0" err="1" smtClean="0">
                <a:solidFill>
                  <a:schemeClr val="bg1"/>
                </a:solidFill>
                <a:latin typeface="Gill Sans MT" pitchFamily="34" charset="0"/>
              </a:rPr>
              <a:t>bsatrom</a:t>
            </a:r>
            <a:endParaRPr lang="en-US" sz="2400" dirty="0">
              <a:solidFill>
                <a:schemeClr val="bg1"/>
              </a:solidFill>
              <a:latin typeface="Gill Sans MT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733800"/>
            <a:ext cx="3680637" cy="275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895600"/>
            <a:ext cx="278657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967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subtle linguistics…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070688"/>
              </p:ext>
            </p:extLst>
          </p:nvPr>
        </p:nvGraphicFramePr>
        <p:xfrm>
          <a:off x="762000" y="2346960"/>
          <a:ext cx="7543800" cy="28346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57600"/>
                <a:gridCol w="18288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Sentence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Extended Phrase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Rhymes With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I’ve got a sore 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billy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Billy Goat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Throat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That’s a nasty old 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boris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you’ve got there son.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Boris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Karloff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Cough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Ere, you’ve got your brass wrong!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Brass Tacks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Facts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‘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ow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about a Brittney?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Brittney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Spears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Beers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We’re all in Barney!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Barney Rubble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Trouble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Think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he’s been smoking a bit of Bob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Bob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Hope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(you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get the idea)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984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CoffeeScript is not a replacement for </a:t>
            </a:r>
            <a:r>
              <a:rPr lang="en-US" i="1" dirty="0" smtClean="0"/>
              <a:t>Learning</a:t>
            </a:r>
            <a:r>
              <a:rPr lang="en-US" dirty="0" smtClean="0"/>
              <a:t>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83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Compiles</a:t>
            </a:r>
            <a:r>
              <a:rPr lang="en-US" baseline="0" dirty="0" smtClean="0"/>
              <a:t> 1:1 to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1:1 being Concept</a:t>
            </a:r>
            <a:r>
              <a:rPr lang="en-US" sz="2400" baseline="0" dirty="0" smtClean="0"/>
              <a:t> to Concept</a:t>
            </a:r>
          </a:p>
        </p:txBody>
      </p:sp>
    </p:spTree>
    <p:extLst>
      <p:ext uri="{BB962C8B-B14F-4D97-AF65-F5344CB8AC3E}">
        <p14:creationId xmlns:p14="http://schemas.microsoft.com/office/powerpoint/2010/main" val="49721831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60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Where?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Where do I get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854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</a:t>
            </a:r>
            <a:r>
              <a:rPr lang="en-US" baseline="0" dirty="0" smtClean="0"/>
              <a:t> to Get CoffeeScript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node.js &amp; </a:t>
            </a:r>
            <a:r>
              <a:rPr lang="en-US" dirty="0" err="1" smtClean="0"/>
              <a:t>npm</a:t>
            </a:r>
            <a:endParaRPr lang="en-US" dirty="0" smtClean="0"/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cs typeface="Consolas" pitchFamily="49" charset="0"/>
              </a:rPr>
              <a:t>Script Tags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type=“text/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coffeescript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”&gt;&lt;/script&gt;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=“coffee-script.js”&gt;&lt;/script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dirty="0" smtClean="0"/>
              <a:t>Rails </a:t>
            </a:r>
            <a:r>
              <a:rPr lang="en-US" dirty="0" smtClean="0"/>
              <a:t>3.1+</a:t>
            </a:r>
            <a:endParaRPr lang="en-US" dirty="0" smtClean="0"/>
          </a:p>
          <a:p>
            <a:r>
              <a:rPr lang="en-US" dirty="0" err="1"/>
              <a:t>SassAndCoffee</a:t>
            </a:r>
            <a:r>
              <a:rPr lang="en-US" dirty="0"/>
              <a:t> (.NET)</a:t>
            </a:r>
          </a:p>
          <a:p>
            <a:r>
              <a:rPr lang="en-US" dirty="0" smtClean="0"/>
              <a:t>CoffeeScript Packages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47800" y="2286000"/>
            <a:ext cx="6172200" cy="68580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8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install –g coffee-script</a:t>
            </a:r>
            <a:endParaRPr lang="en-US" sz="28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1035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How?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can I use and learn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2333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#html5tx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609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2343833" y="3089703"/>
            <a:ext cx="624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DistrictThin"/>
                <a:cs typeface="DistrictThin"/>
              </a:rPr>
              <a:t>HTML5tx.com</a:t>
            </a:r>
            <a:endParaRPr lang="en-US" sz="4800" dirty="0">
              <a:solidFill>
                <a:schemeClr val="bg1"/>
              </a:solidFill>
              <a:latin typeface="DistrictThin"/>
              <a:cs typeface="DistrictThi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6096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5216098" y="3013503"/>
            <a:ext cx="624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DistrictThin"/>
                <a:cs typeface="DistrictThin"/>
              </a:rPr>
              <a:t>@HTML5tx</a:t>
            </a:r>
            <a:endParaRPr lang="en-US" sz="4800" dirty="0">
              <a:solidFill>
                <a:schemeClr val="bg1"/>
              </a:solidFill>
              <a:latin typeface="DistrictThin"/>
              <a:cs typeface="DistrictThin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0" y="1524000"/>
            <a:ext cx="60960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02.</a:t>
            </a:r>
            <a:r>
              <a:rPr lang="en-US" sz="40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02</a:t>
            </a:r>
            <a:r>
              <a:rPr lang="en-US" sz="28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.13</a:t>
            </a:r>
            <a:endParaRPr lang="en-US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358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REPL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2313" y="2667000"/>
            <a:ext cx="7772400" cy="1500187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coffee&gt; [1..10]</a:t>
            </a:r>
            <a:endParaRPr lang="en-US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7523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2971800"/>
            <a:ext cx="7848600" cy="106680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 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–o </a:t>
            </a:r>
            <a:r>
              <a:rPr lang="en-US" sz="3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 -</a:t>
            </a:r>
            <a:r>
              <a:rPr lang="en-US" sz="3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cw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lib/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COMPILE</a:t>
            </a:r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079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CoffeeScript</a:t>
            </a:r>
            <a:r>
              <a:rPr lang="en-US" baseline="0" dirty="0" smtClean="0"/>
              <a:t>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8628" y="304800"/>
            <a:ext cx="524437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7115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name = “Brandon”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married = yes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children = 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children, married, name;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name = "Brandon";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married = true;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children = 2;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3200400" y="2514600"/>
            <a:ext cx="1447800" cy="1295400"/>
          </a:xfrm>
          <a:prstGeom prst="curvedConnector2">
            <a:avLst/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0176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square = (x)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x * x</a:t>
            </a:r>
          </a:p>
          <a:p>
            <a:pPr marL="0" indent="0">
              <a:buNone/>
            </a:pPr>
            <a:r>
              <a:rPr lang="en-US" sz="24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= (name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“Hi #{name}, I see you have #{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 children.” 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33400" y="36576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, square;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square = function(x) 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return x * x;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function(name,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return "Hi " + name + ", I see you have " +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+ " children";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cxnSp>
        <p:nvCxnSpPr>
          <p:cNvPr id="13" name="Curved Connector 12"/>
          <p:cNvCxnSpPr>
            <a:stCxn id="10" idx="3"/>
          </p:cNvCxnSpPr>
          <p:nvPr/>
        </p:nvCxnSpPr>
        <p:spPr>
          <a:xfrm flipH="1">
            <a:off x="6210300" y="2781300"/>
            <a:ext cx="2552700" cy="1943100"/>
          </a:xfrm>
          <a:prstGeom prst="curvedConnector3">
            <a:avLst>
              <a:gd name="adj1" fmla="val -8955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365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= 99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“I’ve got 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#{</a:t>
            </a:r>
            <a:r>
              <a:rPr lang="en-US" sz="24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num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problems, and JavaScript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ain’t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one.”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city = "Brooklyn"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"No. Sleep. 'Till.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#{city}"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33400" y="36576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city,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99;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"I've got " +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+ " problems, but JavaScript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ain't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one";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city = "Brooklyn";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"No. Sleep. 'Till. " + city;</a:t>
            </a:r>
          </a:p>
        </p:txBody>
      </p:sp>
      <p:cxnSp>
        <p:nvCxnSpPr>
          <p:cNvPr id="13" name="Curved Connector 12"/>
          <p:cNvCxnSpPr>
            <a:stCxn id="10" idx="3"/>
          </p:cNvCxnSpPr>
          <p:nvPr/>
        </p:nvCxnSpPr>
        <p:spPr>
          <a:xfrm flipH="1">
            <a:off x="6781800" y="2781300"/>
            <a:ext cx="1981200" cy="1943100"/>
          </a:xfrm>
          <a:prstGeom prst="curvedConnector3">
            <a:avLst>
              <a:gd name="adj1" fmla="val -11538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726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kids =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bigBrother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name: “Benjamin”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age: 2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littleBrother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name: “Jack”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age: 1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862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kids;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kids =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bigBrother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: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name: “Benjamin”,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age: 2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littleBrother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: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name: “Jack”,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age: 1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2895600" y="1981200"/>
            <a:ext cx="1447800" cy="3048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534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outer = 42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= -&gt;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inner = 43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outer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nner =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4114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outer;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outer = 42;</a:t>
            </a: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43;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return outer;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2895600" y="1981200"/>
            <a:ext cx="1447800" cy="3048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795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Scoping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 "Hello"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global = "Goodbye"</a:t>
            </a:r>
          </a:p>
          <a:p>
            <a:pPr marL="0" indent="0">
              <a:buNone/>
            </a:pP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window.global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 global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38100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global,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"Hello";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global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"Goodbye";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window.global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}).call(this);</a:t>
            </a:r>
            <a:endParaRPr lang="en-US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950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Everything, an Expression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grade = (student) -&gt;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student.excellentWork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"A+"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else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student.okayStuff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student.triedHard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then "B" else "B-"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"C"</a:t>
            </a:r>
          </a:p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eldest = if 24 &gt; 21 then "Liz" else "Ike"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524000"/>
            <a:ext cx="38100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eldest, grade;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grade = function(student)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student.excellentWork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"A+";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 else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student.okayStuff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student.triedHard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"B";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"B-";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"C";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eldest = 24 &gt; 21 ? "Liz" : "Ike</a:t>
            </a:r>
            <a:r>
              <a:rPr lang="en-US" sz="1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";</a:t>
            </a:r>
            <a:endParaRPr lang="en-US" sz="1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6848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274638"/>
            <a:ext cx="3352800" cy="1143000"/>
          </a:xfrm>
        </p:spPr>
        <p:txBody>
          <a:bodyPr>
            <a:normAutofit/>
          </a:bodyPr>
          <a:lstStyle/>
          <a:p>
            <a:pPr lvl="0"/>
            <a:r>
              <a:rPr lang="en-US" sz="4000" b="1" dirty="0" smtClean="0">
                <a:solidFill>
                  <a:schemeClr val="bg1"/>
                </a:solidFill>
              </a:rPr>
              <a:t>My Book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578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bit.ly</a:t>
            </a:r>
            <a:r>
              <a:rPr lang="en-US" sz="2400" dirty="0"/>
              <a:t>/Win8Book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482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7952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19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mood =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greatlyImproved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singing</a:t>
            </a: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happy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knowsIt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clapsHands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chaChaCha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showIt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lunch =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friday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then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water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redBull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options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or=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defaults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524000"/>
            <a:ext cx="35814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lunch, mood;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(singing)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mood =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greatlyImproved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(happy &amp;&amp;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knowsIt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clapsHands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chaChaCha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showIt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lunch =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friday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? water :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redBull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Options || (options 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 defaults</a:t>
            </a:r>
            <a:r>
              <a:rPr lang="en-US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460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and Aliases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38952"/>
              </p:ext>
            </p:extLst>
          </p:nvPr>
        </p:nvGraphicFramePr>
        <p:xfrm>
          <a:off x="1524000" y="1397000"/>
          <a:ext cx="6096000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CoffeeScript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JavaScript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is, ==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===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isnt</a:t>
                      </a:r>
                      <a:r>
                        <a:rPr lang="en-US" sz="2400" b="1" dirty="0" smtClean="0"/>
                        <a:t>, !=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!==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!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and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&amp;&amp;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||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true, yes,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true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false, no, off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false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@, this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this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of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in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 smtClean="0"/>
                        <a:t>no equivalent</a:t>
                      </a:r>
                      <a:endParaRPr lang="en-US" sz="2400" b="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469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Why?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Why use CoffeeScript?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2381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#1 – Some Pros and Cons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873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More succinct code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319413"/>
            <a:ext cx="6142832" cy="322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4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Extra compile</a:t>
            </a:r>
            <a:r>
              <a:rPr lang="en-US" sz="2800" baseline="0" dirty="0" smtClean="0"/>
              <a:t> step between you and the “real” code</a:t>
            </a:r>
          </a:p>
        </p:txBody>
      </p:sp>
      <p:pic>
        <p:nvPicPr>
          <p:cNvPr id="17412" name="Picture 4" descr="C:\Users\BRSATR~1.NOR\AppData\Local\Temp\SNAGHTMLe9715a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502895"/>
            <a:ext cx="8407400" cy="246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92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Snake Pits &amp; Get JS Patterns for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38078"/>
            <a:ext cx="36038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hi == bye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global =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"everywhere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?"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switch day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when "Fri", "Sat"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if day is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bingoDay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go bingo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go dancing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when "Sun" then go church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else go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0654" y="228600"/>
            <a:ext cx="385714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global;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hi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=== bye;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global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"everywhere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?";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switch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(day) 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case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"Fri":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case "Sat":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if (day ===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bingoDay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go(bingo);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go(dancing);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break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case "Sun":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go(church);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break;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default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go(work);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})();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363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Errors and Debugging: it’s still JavaScript in there</a:t>
            </a:r>
          </a:p>
        </p:txBody>
      </p:sp>
      <p:pic>
        <p:nvPicPr>
          <p:cNvPr id="18434" name="Picture 2" descr="C:\Users\BRSATR~1.NOR\AppData\Local\Temp\SNAGHTMLe9e330d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152400"/>
            <a:ext cx="5683451" cy="3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461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fast or faster</a:t>
            </a:r>
            <a:r>
              <a:rPr lang="en-US" baseline="0" dirty="0" smtClean="0"/>
              <a:t> JavaScript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1066800"/>
            <a:ext cx="44086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Conjecture!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659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Dare</a:t>
            </a:r>
            <a:r>
              <a:rPr lang="en-US" baseline="0" dirty="0" smtClean="0"/>
              <a:t> I say it? Code Generation!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286470"/>
            <a:ext cx="67708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Code Generation(?)!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242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274638"/>
            <a:ext cx="3124200" cy="6354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CoffeeScript? RLY?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4800" y="228600"/>
            <a:ext cx="5080000" cy="6362700"/>
            <a:chOff x="304800" y="228600"/>
            <a:chExt cx="5080000" cy="6362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28600"/>
              <a:ext cx="5080000" cy="6362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219200"/>
              <a:ext cx="2421044" cy="2209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7424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#2 - Improve Your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6956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Five Stages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Avoidance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Concession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Abstraction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Failure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Enlightenment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0286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new Array(4, 8, 15, 16);</a:t>
            </a:r>
          </a:p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[4] = 23;</a:t>
            </a:r>
          </a:p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[5] = 42;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++) 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]);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6875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[4, 8, 15, 16, 23, 42];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 	 	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]);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531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6868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[4, 8, 15, 16, 23, 42];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 (_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98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228600"/>
            <a:ext cx="6400800" cy="6248400"/>
          </a:xfrm>
        </p:spPr>
        <p:txBody>
          <a:bodyPr anchor="ctr">
            <a:normAutofit/>
          </a:bodyPr>
          <a:lstStyle/>
          <a:p>
            <a:r>
              <a:rPr lang="en-US" dirty="0"/>
              <a:t>CoffeeScript </a:t>
            </a:r>
            <a:r>
              <a:rPr lang="en-US" dirty="0" smtClean="0"/>
              <a:t>made me </a:t>
            </a:r>
            <a:r>
              <a:rPr lang="en-US" dirty="0"/>
              <a:t>want to be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better </a:t>
            </a:r>
            <a:r>
              <a:rPr lang="en-US" dirty="0" smtClean="0"/>
              <a:t>man</a:t>
            </a:r>
          </a:p>
        </p:txBody>
      </p:sp>
      <p:sp>
        <p:nvSpPr>
          <p:cNvPr id="6" name="Rectangle 5"/>
          <p:cNvSpPr/>
          <p:nvPr/>
        </p:nvSpPr>
        <p:spPr>
          <a:xfrm rot="20891398">
            <a:off x="4527882" y="3935156"/>
            <a:ext cx="313419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DistrictThin"/>
                <a:cs typeface="DistrictThin"/>
              </a:rPr>
              <a:t>JavaScript </a:t>
            </a:r>
          </a:p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DistrictThin"/>
                <a:cs typeface="DistrictThin"/>
              </a:rPr>
              <a:t>Programmer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DistrictThin"/>
              <a:cs typeface="DistrictThin"/>
            </a:endParaRPr>
          </a:p>
        </p:txBody>
      </p:sp>
      <p:sp>
        <p:nvSpPr>
          <p:cNvPr id="5" name="Arc 4"/>
          <p:cNvSpPr/>
          <p:nvPr/>
        </p:nvSpPr>
        <p:spPr>
          <a:xfrm rot="7782338">
            <a:off x="4613914" y="3095232"/>
            <a:ext cx="1664362" cy="304800"/>
          </a:xfrm>
          <a:prstGeom prst="arc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342599">
            <a:off x="4060919" y="3570142"/>
            <a:ext cx="1664362" cy="304800"/>
          </a:xfrm>
          <a:prstGeom prst="arc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2216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#3 – Adoption, By Degree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607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CoffeeScript is </a:t>
            </a:r>
            <a:r>
              <a:rPr lang="en-US" i="1" dirty="0" smtClean="0"/>
              <a:t>not</a:t>
            </a:r>
            <a:r>
              <a:rPr lang="en-US" dirty="0" smtClean="0"/>
              <a:t> an all-or-nothing choice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9441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using CoffeeScript…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0"/>
              <a:buChar char="à"/>
            </a:pPr>
            <a:r>
              <a:rPr lang="en-US" dirty="0" smtClean="0"/>
              <a:t>As a JavaScript training tool</a:t>
            </a:r>
          </a:p>
          <a:p>
            <a:pPr marL="342900" indent="-342900">
              <a:buFont typeface="Wingdings" charset="0"/>
              <a:buChar char="à"/>
            </a:pPr>
            <a:r>
              <a:rPr lang="en-US" dirty="0" smtClean="0"/>
              <a:t>For </a:t>
            </a:r>
            <a:r>
              <a:rPr lang="en-US" dirty="0"/>
              <a:t>your server-side code in a Node.js </a:t>
            </a:r>
            <a:r>
              <a:rPr lang="en-US" dirty="0" smtClean="0"/>
              <a:t>App</a:t>
            </a:r>
          </a:p>
          <a:p>
            <a:pPr marL="342900" indent="-342900">
              <a:buFont typeface="Wingdings" charset="0"/>
              <a:buChar char="à"/>
            </a:pPr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070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smtClean="0"/>
              <a:t>CoffeeScript </a:t>
            </a:r>
            <a:r>
              <a:rPr lang="en-US" dirty="0" smtClean="0"/>
              <a:t>for Testing…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514600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describe 'Math:', -&gt;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 describe 'fib()', -&gt;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   it 'should calculate 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cs typeface="Consolas"/>
              </a:rPr>
              <a:t>numbers up 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to fib(16)', -&gt;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     fib = [0, 1, 1, 2, 3, 5, 8, 13, 21, </a:t>
            </a:r>
            <a:endParaRPr lang="en-US" sz="2000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	 </a:t>
            </a:r>
            <a:r>
              <a:rPr lang="en-US" sz="2000" dirty="0" smtClean="0">
                <a:solidFill>
                  <a:srgbClr val="FFFFFF"/>
                </a:solidFill>
                <a:latin typeface="Consolas"/>
                <a:cs typeface="Consolas"/>
              </a:rPr>
              <a:t>     34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, 55, 89, 144, 233, 377, 610, 987]</a:t>
            </a:r>
          </a:p>
          <a:p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     expect(</a:t>
            </a:r>
            <a:r>
              <a:rPr lang="en-US" sz="2000" dirty="0" err="1">
                <a:solidFill>
                  <a:srgbClr val="FFFFFF"/>
                </a:solidFill>
                <a:latin typeface="Consolas"/>
                <a:cs typeface="Consolas"/>
              </a:rPr>
              <a:t>Math.fib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)).</a:t>
            </a:r>
            <a:r>
              <a:rPr lang="en-US" sz="2000" dirty="0" err="1">
                <a:solidFill>
                  <a:srgbClr val="FFFFFF"/>
                </a:solidFill>
                <a:latin typeface="Consolas"/>
                <a:cs typeface="Consolas"/>
              </a:rPr>
              <a:t>toEqual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fib[</a:t>
            </a:r>
            <a:r>
              <a:rPr lang="en-US" sz="2000" dirty="0" err="1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] for </a:t>
            </a:r>
            <a:r>
              <a:rPr lang="en-US" sz="2000" dirty="0" err="1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srgbClr val="FFFFFF"/>
                </a:solidFill>
                <a:latin typeface="Consolas"/>
                <a:cs typeface="Consolas"/>
              </a:rPr>
              <a:t> in [0..16]</a:t>
            </a:r>
          </a:p>
        </p:txBody>
      </p:sp>
    </p:spTree>
    <p:extLst>
      <p:ext uri="{BB962C8B-B14F-4D97-AF65-F5344CB8AC3E}">
        <p14:creationId xmlns:p14="http://schemas.microsoft.com/office/powerpoint/2010/main" val="32355436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200" y="-152400"/>
            <a:ext cx="1270000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35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 Maps*!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868717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2200" y="6019800"/>
            <a:ext cx="441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*Currently requires using </a:t>
            </a:r>
            <a:r>
              <a:rPr lang="en-US" sz="1600" dirty="0" err="1" smtClean="0">
                <a:solidFill>
                  <a:schemeClr val="bg1"/>
                </a:solidFill>
              </a:rPr>
              <a:t>CoffeeScriptRedux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michaelficarra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CoffeeScriptRedux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6751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76800"/>
            <a:ext cx="7772400" cy="1362075"/>
          </a:xfrm>
        </p:spPr>
        <p:txBody>
          <a:bodyPr/>
          <a:lstStyle/>
          <a:p>
            <a:r>
              <a:rPr lang="en-US" dirty="0" smtClean="0"/>
              <a:t>#4 - Influencing </a:t>
            </a:r>
            <a:r>
              <a:rPr lang="en-US" dirty="0" err="1" smtClean="0"/>
              <a:t>JS.Next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429000"/>
            <a:ext cx="7772400" cy="150018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Why?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0849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8229600" cy="57912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function f(a = 0, b = a*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a)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{ </a:t>
            </a:r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[a,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b]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; </a:t>
            </a:r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unction f(a, b, ...others) {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others.concat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(a, b);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v of [1, 2, 3]) print(v)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833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8229600" cy="57912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SkinnedMesh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THREE.Mesh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constructor(geometry, materials)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super(geometry, materials);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this.identityMatrix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= new THREE.Matrix4();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this.bones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= [];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this.boneMatrices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= [];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update(camera)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super.update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}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482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57200"/>
            <a:ext cx="8229600" cy="57912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module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EventAggregator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export function sub() { /* … */ 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export function pub() { /* … */ }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import {sub, pub} from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EventAggregator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mport $ from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“http://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code.jquery.com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/jquery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1.8.2.min.js”;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9563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Gets Better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9589177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4922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28600"/>
            <a:ext cx="3505200" cy="4114800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"We are not just advocating a language on top of JS that you use to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avoid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JS (GWT,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Haxe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, Objective-J, etc.).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are advocating that you all help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build a better JS on JS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, which then becomes standardized as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JS.next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." 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-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Brendan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Eich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381000"/>
            <a:ext cx="4657725" cy="379095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722313" y="5114925"/>
            <a:ext cx="7772400" cy="136207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CoffeeScript Is not a replacement </a:t>
            </a:r>
            <a:br>
              <a:rPr lang="en-US" sz="3200" dirty="0" smtClean="0"/>
            </a:br>
            <a:r>
              <a:rPr lang="en-US" sz="3200" i="1" dirty="0" smtClean="0"/>
              <a:t>for</a:t>
            </a:r>
            <a:r>
              <a:rPr lang="en-US" sz="3200" dirty="0" smtClean="0"/>
              <a:t> JavaScript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4643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People vs. </a:t>
            </a:r>
            <a:br>
              <a:rPr lang="en-US" sz="3600" dirty="0" smtClean="0"/>
            </a:br>
            <a:r>
              <a:rPr lang="en-US" sz="3600" dirty="0" smtClean="0"/>
              <a:t>The WHATWG, TC39 and the W3C</a:t>
            </a:r>
            <a:endParaRPr lang="en-US" sz="36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" y="6172200"/>
            <a:ext cx="7404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FFFF"/>
                </a:solidFill>
              </a:rPr>
              <a:t>CC image copyright William &amp; Mary Law Library, used </a:t>
            </a:r>
            <a:r>
              <a:rPr lang="en-US" sz="1050" dirty="0">
                <a:solidFill>
                  <a:srgbClr val="FFFFFF"/>
                </a:solidFill>
              </a:rPr>
              <a:t>with Permission - http://</a:t>
            </a:r>
            <a:r>
              <a:rPr lang="en-US" sz="1050" dirty="0" err="1">
                <a:solidFill>
                  <a:srgbClr val="FFFFFF"/>
                </a:solidFill>
              </a:rPr>
              <a:t>www.flickr.com</a:t>
            </a:r>
            <a:r>
              <a:rPr lang="en-US" sz="1050" dirty="0">
                <a:solidFill>
                  <a:srgbClr val="FFFFFF"/>
                </a:solidFill>
              </a:rPr>
              <a:t>/photos/</a:t>
            </a:r>
            <a:r>
              <a:rPr lang="en-US" sz="1050" dirty="0" err="1">
                <a:solidFill>
                  <a:srgbClr val="FFFFFF"/>
                </a:solidFill>
              </a:rPr>
              <a:t>wolflawlibrary</a:t>
            </a:r>
            <a:r>
              <a:rPr lang="en-US" sz="1050" dirty="0">
                <a:solidFill>
                  <a:srgbClr val="FFFFFF"/>
                </a:solidFill>
              </a:rPr>
              <a:t>/5051047245/</a:t>
            </a:r>
          </a:p>
        </p:txBody>
      </p:sp>
    </p:spTree>
    <p:extLst>
      <p:ext uri="{BB962C8B-B14F-4D97-AF65-F5344CB8AC3E}">
        <p14:creationId xmlns:p14="http://schemas.microsoft.com/office/powerpoint/2010/main" val="363531227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20579"/>
            <a:ext cx="9129904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4635501"/>
            <a:ext cx="8915400" cy="76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DistrictThin"/>
                <a:cs typeface="DistrictThin"/>
              </a:rPr>
              <a:t>the JavaScript Dialectic, Revisited</a:t>
            </a:r>
            <a:endParaRPr lang="en-US" dirty="0">
              <a:solidFill>
                <a:schemeClr val="tx1"/>
              </a:solidFill>
              <a:latin typeface="DistrictThin"/>
              <a:cs typeface="DistrictThin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8915400" cy="5207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Can I/We/Everyone Learn from CoffeeScript?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1839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@BrandonSatrom</a:t>
            </a:r>
          </a:p>
          <a:p>
            <a:r>
              <a:rPr lang="en-US" dirty="0" err="1" smtClean="0"/>
              <a:t>brandon@kendoui.com</a:t>
            </a:r>
            <a:endParaRPr lang="en-US" dirty="0" smtClean="0"/>
          </a:p>
          <a:p>
            <a:r>
              <a:rPr lang="en-US" dirty="0" smtClean="0"/>
              <a:t>UserInExperience.com</a:t>
            </a:r>
            <a:endParaRPr lang="en-US" dirty="0"/>
          </a:p>
        </p:txBody>
      </p:sp>
      <p:pic>
        <p:nvPicPr>
          <p:cNvPr id="5" name="Picture 6" descr="http://i.imgur.com/pOwYh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2706" y="237506"/>
            <a:ext cx="5029200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434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i="1" dirty="0" smtClean="0"/>
              <a:t>re- + processor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“…a program that processes its input data to produce output that is used as input to another program.” (Source: Wikipedia)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When applied to the web, the term usually means a language that can be combined with a transpiler to output a canonical “web language,” like JavaScript or CSS.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446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 is Changing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71737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FFFF"/>
                </a:solidFill>
              </a:rPr>
              <a:t>CC image copyright Miguel Angel </a:t>
            </a:r>
            <a:r>
              <a:rPr lang="en-US" sz="1050" dirty="0" err="1" smtClean="0">
                <a:solidFill>
                  <a:srgbClr val="FFFFFF"/>
                </a:solidFill>
              </a:rPr>
              <a:t>Sune</a:t>
            </a:r>
            <a:r>
              <a:rPr lang="en-US" sz="1050" dirty="0" smtClean="0">
                <a:solidFill>
                  <a:srgbClr val="FFFFFF"/>
                </a:solidFill>
              </a:rPr>
              <a:t>, used </a:t>
            </a:r>
            <a:r>
              <a:rPr lang="en-US" sz="1050" dirty="0">
                <a:solidFill>
                  <a:srgbClr val="FFFFFF"/>
                </a:solidFill>
              </a:rPr>
              <a:t>with Permission - http://</a:t>
            </a:r>
            <a:r>
              <a:rPr lang="en-US" sz="1050" dirty="0" err="1">
                <a:solidFill>
                  <a:srgbClr val="FFFFFF"/>
                </a:solidFill>
              </a:rPr>
              <a:t>www.flickr.com</a:t>
            </a:r>
            <a:r>
              <a:rPr lang="en-US" sz="1050" dirty="0">
                <a:solidFill>
                  <a:srgbClr val="FFFFFF"/>
                </a:solidFill>
              </a:rPr>
              <a:t>/photos/miguel9120_fotos/6762014771</a:t>
            </a:r>
            <a:r>
              <a:rPr lang="en-US" sz="1050" dirty="0" smtClean="0">
                <a:solidFill>
                  <a:srgbClr val="FFFFFF"/>
                </a:solidFill>
              </a:rPr>
              <a:t>/</a:t>
            </a:r>
            <a:endParaRPr lang="en-US" sz="10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2190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PreProcessors</a:t>
            </a:r>
            <a:r>
              <a:rPr lang="en-US" sz="3600" dirty="0" smtClean="0"/>
              <a:t>, The Web and You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(aka, Brandon’s Golden Rules for Pre-Processor Adoption)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988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10615</TotalTime>
  <Words>2648</Words>
  <Application>Microsoft Macintosh PowerPoint</Application>
  <PresentationFormat>On-screen Show (4:3)</PresentationFormat>
  <Paragraphs>597</Paragraphs>
  <Slides>69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CoffeeScript, Linguistics and Cockney Rhyming Slang</vt:lpstr>
      <vt:lpstr>Me, in Three Slides</vt:lpstr>
      <vt:lpstr>#html5tx</vt:lpstr>
      <vt:lpstr>My Book</vt:lpstr>
      <vt:lpstr>CoffeeScript? RLY?</vt:lpstr>
      <vt:lpstr>PowerPoint Presentation</vt:lpstr>
      <vt:lpstr>pre- + processor</vt:lpstr>
      <vt:lpstr>Web Development is Changing</vt:lpstr>
      <vt:lpstr>PreProcessors, The Web and You</vt:lpstr>
      <vt:lpstr>#1 - Use a preprocessor before forming an opinion about it </vt:lpstr>
      <vt:lpstr>#2 – If a Preprocessor Helps you Do your Job Better, Use it.</vt:lpstr>
      <vt:lpstr>PowerPoint Presentation</vt:lpstr>
      <vt:lpstr>A JavaScript Dialectic</vt:lpstr>
      <vt:lpstr>Don’t Be A JavaScriptster</vt:lpstr>
      <vt:lpstr>What?</vt:lpstr>
      <vt:lpstr>“It’s Just JavaScript”</vt:lpstr>
      <vt:lpstr>“A little language”</vt:lpstr>
      <vt:lpstr>More A Dialect, Less A Language</vt:lpstr>
      <vt:lpstr>Subtle Linguistics</vt:lpstr>
      <vt:lpstr>Not so subtle linguistics…</vt:lpstr>
      <vt:lpstr>CoffeeScript is not a replacement for Learning JavaScript</vt:lpstr>
      <vt:lpstr>Compiles 1:1 to JavaScript</vt:lpstr>
      <vt:lpstr>Conceptual Equivalence</vt:lpstr>
      <vt:lpstr>Conceptual Equivalence</vt:lpstr>
      <vt:lpstr>Conceptual Equivalence</vt:lpstr>
      <vt:lpstr>Conceptual Equivalence</vt:lpstr>
      <vt:lpstr>Where?</vt:lpstr>
      <vt:lpstr>Ways to Get CoffeeScript</vt:lpstr>
      <vt:lpstr>How?</vt:lpstr>
      <vt:lpstr>REPL</vt:lpstr>
      <vt:lpstr>COMPILE</vt:lpstr>
      <vt:lpstr>CoffeeScript Basics</vt:lpstr>
      <vt:lpstr>Assignment</vt:lpstr>
      <vt:lpstr>Functions</vt:lpstr>
      <vt:lpstr>Strings</vt:lpstr>
      <vt:lpstr>Objects</vt:lpstr>
      <vt:lpstr>Lexical Scoping</vt:lpstr>
      <vt:lpstr>Lexical Scoping 2</vt:lpstr>
      <vt:lpstr>Everything, an Expression</vt:lpstr>
      <vt:lpstr>Conditionals</vt:lpstr>
      <vt:lpstr>Operators and Aliases</vt:lpstr>
      <vt:lpstr>Why?</vt:lpstr>
      <vt:lpstr>#1 – Some Pros and Cons</vt:lpstr>
      <vt:lpstr>Pro</vt:lpstr>
      <vt:lpstr>Con</vt:lpstr>
      <vt:lpstr>Pro</vt:lpstr>
      <vt:lpstr>Con</vt:lpstr>
      <vt:lpstr>Pro</vt:lpstr>
      <vt:lpstr>Con</vt:lpstr>
      <vt:lpstr>#2 - Improve Your JavaScript</vt:lpstr>
      <vt:lpstr>The Five Stages of JavaScript</vt:lpstr>
      <vt:lpstr>PowerPoint Presentation</vt:lpstr>
      <vt:lpstr>PowerPoint Presentation</vt:lpstr>
      <vt:lpstr>PowerPoint Presentation</vt:lpstr>
      <vt:lpstr>PowerPoint Presentation</vt:lpstr>
      <vt:lpstr>#3 – Adoption, By Degree</vt:lpstr>
      <vt:lpstr>CoffeeScript is not an all-or-nothing choice</vt:lpstr>
      <vt:lpstr>Consider using CoffeeScript… </vt:lpstr>
      <vt:lpstr>Using CoffeeScript for Testing…</vt:lpstr>
      <vt:lpstr>Source Maps*!</vt:lpstr>
      <vt:lpstr>#4 - Influencing JS.Next</vt:lpstr>
      <vt:lpstr>PowerPoint Presentation</vt:lpstr>
      <vt:lpstr>PowerPoint Presentation</vt:lpstr>
      <vt:lpstr>PowerPoint Presentation</vt:lpstr>
      <vt:lpstr>JavaScript Gets Better</vt:lpstr>
      <vt:lpstr>CoffeeScript Is not a replacement  for JavaScript</vt:lpstr>
      <vt:lpstr>The People vs.  The WHATWG, TC39 and the W3C</vt:lpstr>
      <vt:lpstr>the JavaScript Dialectic, Revisited</vt:lpstr>
      <vt:lpstr>Questions?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Satrom</dc:creator>
  <cp:lastModifiedBy>Brandon Satrom</cp:lastModifiedBy>
  <cp:revision>292</cp:revision>
  <dcterms:created xsi:type="dcterms:W3CDTF">2011-10-20T19:45:11Z</dcterms:created>
  <dcterms:modified xsi:type="dcterms:W3CDTF">2012-11-12T14:46:35Z</dcterms:modified>
</cp:coreProperties>
</file>